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5" r:id="rId13"/>
    <p:sldId id="269" r:id="rId14"/>
    <p:sldId id="271" r:id="rId15"/>
    <p:sldId id="266" r:id="rId16"/>
    <p:sldId id="272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50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01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35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87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57737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58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76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54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97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16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90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28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70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98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5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01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57B2-42BA-4729-B863-F54AD38E2984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670954-3BDF-4594-8BC2-27077F153A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62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418" y="798022"/>
            <a:ext cx="7581207" cy="48961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Развивающая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предметно-пространственная среда в рекомендациях авторов образовательной программы «Радуга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Подготовила: воспитатель Фролова Т.В.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4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396" y="615143"/>
            <a:ext cx="8492606" cy="54262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4-5 лет) – «Ткани», «Бумага», «Пуговицы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(5-6 лет) – «Удивительные камни»;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6-7 лет) – «История вещей», «Разные материалы: металлы, керамика. пластмассы, древесина и изделия из них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3621" y="2240626"/>
            <a:ext cx="3195062" cy="2361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796" y="2601224"/>
            <a:ext cx="3627333" cy="2178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32" b="6450"/>
          <a:stretch/>
        </p:blipFill>
        <p:spPr>
          <a:xfrm>
            <a:off x="3865807" y="4241835"/>
            <a:ext cx="3308465" cy="243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496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591" y="532014"/>
            <a:ext cx="7520017" cy="5525973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копилки: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их знаем» (с 6-7 лет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познавательной копилкой о жизни конкретных растений и животных).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панно «природа Земли», «Взаимосвязи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природе», «Пищевые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цепочки» и т.д.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49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393" y="490451"/>
            <a:ext cx="8625609" cy="55509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«Макеты»: (с 5-6 лет)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«Улицы по которым мы ходим».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(Макет создается только по желанию детей. Если дети согласны, то начинается совместная работа педагога и детей по созданию макета).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«Уголок Древнего мира» с (5-6 лет).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(После знакомства детей с Древним миром педагоги предлагают им воссоздать уголок Древнего мира: растительность и животных)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9163" y="4159131"/>
            <a:ext cx="3423877" cy="2266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2214" y="2908980"/>
            <a:ext cx="2904598" cy="2179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45"/>
          <a:stretch/>
        </p:blipFill>
        <p:spPr>
          <a:xfrm>
            <a:off x="518308" y="3140393"/>
            <a:ext cx="2754481" cy="3285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787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32015"/>
            <a:ext cx="6121399" cy="550934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Полочка умных книг» (с 5-6 лет)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 рекомендовано оборудование места для работы с познавательной литературой. Например: тома из серий «Все обо всем», «Что есть что?». Рекомендовано вести традиционное чтение познавательных книг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Альбомы, плакаты «Все работы хороши!»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 4-5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лет),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которых расширять представления детей о профессиональной деятельности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человека, начиная с профессий из ближайшего окружения.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Плакаты или альбомы «Наши славные дела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»(с 4-5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лет).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Зарисовки с соответствующими записями, фотографии детей за работой и полученного результата. Раз в квартал проводится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обсуждение по итогам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289" y="596746"/>
            <a:ext cx="5001491" cy="3751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138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372533"/>
            <a:ext cx="5816599" cy="566882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портретов месяца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(Сентября, Октября и т.д.) (5 – 7 лет)</a:t>
            </a:r>
          </a:p>
          <a:p>
            <a:pPr marL="0" indent="3556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бумаги среднего размера (примерно ½ листа ватмана). Предварительно рассказ о Старике-годовике, у которого было 12 сыновей и дочерей.</a:t>
            </a:r>
          </a:p>
          <a:p>
            <a:pPr marL="0" indent="3556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листе отражаются результаты наблюдений детей. Дети заполняют лист рисунками: солнце, тучи, облака, дождь слабый или сильный, ветер, изображение растений в разных состояниях, изображение животных, с которыми можно встретиться в этом месяце, изображение людей в соответствующих одеждах, характерные предметы развлечений и труда для данного периода.</a:t>
            </a:r>
          </a:p>
          <a:p>
            <a:pPr marL="0" indent="35560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20420_113818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rcRect l="2870" r="4537"/>
          <a:stretch>
            <a:fillRect/>
          </a:stretch>
        </p:blipFill>
        <p:spPr>
          <a:xfrm>
            <a:off x="6578601" y="875621"/>
            <a:ext cx="4919132" cy="39844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4" y="282634"/>
            <a:ext cx="8146473" cy="63010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Полочка красоты»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Полочка располагается в центре изобразительного творчества, на уровне глаз ребенка. Рекомендовано: раз в неделю на «полочке красоты» выставлять предметы и игрушки народно - прикладного искусства, иллюстрации, репродукции картин и т.д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Полочка красоты».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3-4 лет. Рекомендовано: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«Русская матрешка»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игрушка);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«Глиняная дымковская игрушка – барыня»;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«Иллюстрации с изображением дымковской барышни»;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Репродукция картины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Б.Кустодиева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«Утро»;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букет осенних листьев и др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«Полочка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красоты»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6-7 лет рекомендуется: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выставку изделий декоративно-прикладного искусства, например, Ковровская глиняная игрушка и т.д.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Выставку дизайнерских вещей;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серии выставок. (Портрет. Пейзаж. Натюрморт)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Иллюстрации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Ю.Васнецова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Е.Рачева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сказке «Колобок»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просмотра иллюстративного материала с изображением различных видов архитектурных сооружений.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первых весенних цветов золотистых оттенков (Мать-и-мачеха, одуванчик, купальница и др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71438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возрасте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создать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панно «Гора самоцветов»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(формирование интереса к цвету, желание действовать со множеством цветов и оттенков)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31" t="21697" r="11006" b="17092"/>
          <a:stretch/>
        </p:blipFill>
        <p:spPr>
          <a:xfrm>
            <a:off x="8500820" y="203199"/>
            <a:ext cx="2421642" cy="3103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etsad-28232-1399480676.jpg"/>
          <p:cNvPicPr>
            <a:picLocks noChangeAspect="1"/>
          </p:cNvPicPr>
          <p:nvPr/>
        </p:nvPicPr>
        <p:blipFill>
          <a:blip r:embed="rId3" cstate="print"/>
          <a:srcRect l="5259" t="2959" r="4269" b="6397"/>
          <a:stretch>
            <a:fillRect/>
          </a:stretch>
        </p:blipFill>
        <p:spPr>
          <a:xfrm>
            <a:off x="9435626" y="3158066"/>
            <a:ext cx="2400774" cy="3208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976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4333"/>
          </a:xfrm>
        </p:spPr>
        <p:txBody>
          <a:bodyPr/>
          <a:lstStyle/>
          <a:p>
            <a:pPr algn="ctr"/>
            <a:r>
              <a:rPr lang="ru-RU" b="1" dirty="0" smtClean="0"/>
              <a:t>Используемая 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388533"/>
            <a:ext cx="8940799" cy="4652829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Радуга. Примерная основная образовательная программа дошкольного образования - Якобсон С.Г.,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Гризик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Т.И.,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Т.Н. и др.</a:t>
            </a:r>
          </a:p>
          <a:p>
            <a:pPr lvl="0" algn="just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Т.Н.Художественное творчество детей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–8 лет. Методическое пособие для воспитателей.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М.: Просвещение, 2015.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Соловьёва Е.В. Познавательное развитие детей 2-8 лет: математические представления: метод. Пособие для воспитателей/Е.В.Соловьёва. – М.: Просвещение, 2016. – 174 с.: ил. – (Радуга).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Соловьёва Е.В. Познавательное развитие детей 2-8 лет: математические представления: метод. Пособие для воспитателей/Е.В.Соловьёва. – 2-е изд. - М.: Просвещение, 2018. – 174 с.: ил. – (Радуга).</a:t>
            </a:r>
          </a:p>
          <a:p>
            <a:pPr lvl="0" algn="just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Гризик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Т..И. Речевое развитие детей 3–4 лет в детском саду.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метод.пособие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воспитателей/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Т.И.Гризик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2-е изд. - М.: Просвещение, 2017. – 80с.: ил. – (Радуга). 3 </a:t>
            </a:r>
          </a:p>
          <a:p>
            <a:pPr lvl="0" algn="just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Гризик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Т..И. Речевое развитие детей 3–4 лет в детском саду.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метод.пособие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воспитателей/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Т.И.Гризик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–М.: Просвещение, 2015. – 80с.: ил. – (Радуга). 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Гризик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Т..И. Речевое развитие детей 4–5 лет в детском саду.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метод.пособие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воспитателей/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Т.И.Гризик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М.: Просвещение, 2015. – 168с.: ил. – (Радуга). 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Гризик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Т..И. Речевое развитие детей 5–6 лет в детском саду.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метод.пособие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воспитателей/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Т.И.Гризик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М.: Просвещение, 2015. – 152с.: ил. – (Радуга). </a:t>
            </a:r>
          </a:p>
          <a:p>
            <a:pPr lvl="0" algn="just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Гризик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Т..И. Речевое развитие детей 6–8 лет в детском саду.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метод.пособие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воспитателей/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Т.И.Гризик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М.: Просвещение, 2016. – 192с.: ил. – (Радуга)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6484" y="1163474"/>
            <a:ext cx="8260642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Спасибо</a:t>
            </a:r>
            <a:r>
              <a:rPr lang="ru-RU" sz="5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6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за</a:t>
            </a:r>
            <a:r>
              <a:rPr lang="ru-RU" sz="5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6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внимание</a:t>
            </a:r>
            <a:r>
              <a:rPr lang="ru-RU" sz="5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5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5579" y="4060247"/>
            <a:ext cx="43434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6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646" y="457201"/>
            <a:ext cx="8459355" cy="58604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уровень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материально-технического обеспечения позволяет успешно реализовать ФГОС дополнительного образования в массовом детском саду, с любыми, сколь угодно скромными материальными возможностями.  Он подразумевает сотворчество педагогов и родителей в создании развивающей  предметно-пространственной среды, многие элементы которой создаются их руками с посильным участием детей. Такие элементы предметно-развивающей среды не менее привлекательны для детей, чем современное оборудование промышленного производства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располагает некоторыми дополнительными возможностями в плане кадров или материальной базы, например, имеет бассейн или физкультурный зал, театральный зал, дополнительных специалистов, то у организации есть ресурс создать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материально-технического обеспечения.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организация, группа или несколько групп в ней ориентированы на работу с семьями, имеющими более высокие запросы к образованию ребенка и готовыми финансово поддержать развитие материальной базы детского сада, или организация реализует интересные образовательные проекты, поддерживаемые учредителем, организует дополнительные платные образовательные услуги, можно обеспечить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расширенный уровень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материально-технического обеспечения.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9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5079036"/>
              </p:ext>
            </p:extLst>
          </p:nvPr>
        </p:nvGraphicFramePr>
        <p:xfrm>
          <a:off x="2497668" y="778659"/>
          <a:ext cx="5706996" cy="59911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5024">
                  <a:extLst>
                    <a:ext uri="{9D8B030D-6E8A-4147-A177-3AD203B41FA5}">
                      <a16:colId xmlns:a16="http://schemas.microsoft.com/office/drawing/2014/main" xmlns="" val="2154371686"/>
                    </a:ext>
                  </a:extLst>
                </a:gridCol>
                <a:gridCol w="1103702">
                  <a:extLst>
                    <a:ext uri="{9D8B030D-6E8A-4147-A177-3AD203B41FA5}">
                      <a16:colId xmlns:a16="http://schemas.microsoft.com/office/drawing/2014/main" xmlns="" val="2116900793"/>
                    </a:ext>
                  </a:extLst>
                </a:gridCol>
                <a:gridCol w="1712643">
                  <a:extLst>
                    <a:ext uri="{9D8B030D-6E8A-4147-A177-3AD203B41FA5}">
                      <a16:colId xmlns:a16="http://schemas.microsoft.com/office/drawing/2014/main" xmlns="" val="1292305775"/>
                    </a:ext>
                  </a:extLst>
                </a:gridCol>
                <a:gridCol w="1445627">
                  <a:extLst>
                    <a:ext uri="{9D8B030D-6E8A-4147-A177-3AD203B41FA5}">
                      <a16:colId xmlns:a16="http://schemas.microsoft.com/office/drawing/2014/main" xmlns="" val="2976182216"/>
                    </a:ext>
                  </a:extLst>
                </a:gridCol>
              </a:tblGrid>
              <a:tr h="381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Составляющие материально-технической базы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Минимальный уровень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Базовый уровень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Расширенный уровень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extLst>
                  <a:ext uri="{0D108BD9-81ED-4DB2-BD59-A6C34878D82A}">
                    <a16:rowId xmlns:a16="http://schemas.microsoft.com/office/drawing/2014/main" xmlns="" val="952470733"/>
                  </a:ext>
                </a:extLst>
              </a:tr>
              <a:tr h="763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Здание и прилегающая территория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Любое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Приспособленное; типовой проект.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оборудованной детской площадки для прогулок.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Индивидуальный проект. Наличие спортивной площадки – мини-стадиона. Наличие мини-сада (парка).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extLst>
                  <a:ext uri="{0D108BD9-81ED-4DB2-BD59-A6C34878D82A}">
                    <a16:rowId xmlns:a16="http://schemas.microsoft.com/office/drawing/2014/main" xmlns="" val="238487850"/>
                  </a:ext>
                </a:extLst>
              </a:tr>
              <a:tr h="1275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Помещение детского сада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Только групповые помещения и технические службы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нескольких специализированных кабинетов, студий. Наличие спортивного/ музыкального зала. Наличие отдельного помещения для методической службы (педагогический коллегий)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оборудованного театрального зала. Наличие бассейна. Наличие оздоровительного центра. Наличие зимнего сада, живого уголка.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extLst>
                  <a:ext uri="{0D108BD9-81ED-4DB2-BD59-A6C34878D82A}">
                    <a16:rowId xmlns:a16="http://schemas.microsoft.com/office/drawing/2014/main" xmlns="" val="1538504415"/>
                  </a:ext>
                </a:extLst>
              </a:tr>
              <a:tr h="114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Групповое помещение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Любое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отдельной спальни в группе. Элементы «фирменного» оформления «радужной» группы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Оборудовано рабочее место воспитателя, включая компьютер. Есть комплект мебели для взрослого – мягкая мебель, шкафы, стол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extLst>
                  <a:ext uri="{0D108BD9-81ED-4DB2-BD59-A6C34878D82A}">
                    <a16:rowId xmlns:a16="http://schemas.microsoft.com/office/drawing/2014/main" xmlns="" val="4237040712"/>
                  </a:ext>
                </a:extLst>
              </a:tr>
              <a:tr h="1532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Бытовое оборудование, инвентарь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Доступное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Полная сервировка, включая детские ножи, вилки, ложки двух размеров. Привлекательные постельные, гигиенические принадлежности; хозяйственное оборудование. Детские комплекты для бытового труда.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праздничного сервиза, скатертей, вазочек, других элементов праздничного декора.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extLst>
                  <a:ext uri="{0D108BD9-81ED-4DB2-BD59-A6C34878D82A}">
                    <a16:rowId xmlns:a16="http://schemas.microsoft.com/office/drawing/2014/main" xmlns="" val="3858178522"/>
                  </a:ext>
                </a:extLst>
              </a:tr>
              <a:tr h="3122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Оборудование для развития детей в соответствии с содержанием образовательных областей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Для детей младенческого и раннего возраста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964927"/>
                  </a:ext>
                </a:extLst>
              </a:tr>
              <a:tr h="57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Для детей дошкольного возраста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0" marR="3963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0017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5629" y="27455"/>
            <a:ext cx="57093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формирования материально-технической базы.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7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226434"/>
            <a:ext cx="8725362" cy="548440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программы «Радуга» считают необходимым наличие в РППС следующих элементов: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Сокровищницы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(это могут быть чудесные мешочки, чемоданчики, коробочки на каждого ребенка).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сокровищниц с (2-3 лет). Все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близких и дорогих предметов. собрание ребенком на прогулке вы предлагаете ему оставить на улице. Для малыша все собранное им имеет ценность. Поэтому у каждого малыша должна быть сокровищница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сокровищниц с (3-4 лет). В начале учебного года каждый ребенок приносит в группу свою сокровищницу. Это может быть сумочка, рюкзачок, неиссякаемый источник для наблюдений. бесед с ребенком в течение всего учебного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6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829" y="673331"/>
            <a:ext cx="8667173" cy="536803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человечков</a:t>
            </a:r>
          </a:p>
          <a:p>
            <a:pPr marL="0" indent="2160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3-4 лет)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красный, желтый, синий)</a:t>
            </a:r>
          </a:p>
          <a:p>
            <a:pPr marL="0" indent="21600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занятия изготавливается персонаж – человечек типа гномика, одетый с головы до ног в красную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одежду. Подбираются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изображением разных предметов красного цвета, в том числе красный круг, красный треугольник. Затем делают коллективную аппликацию.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762" y="3106969"/>
            <a:ext cx="5286679" cy="29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7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578" y="498765"/>
            <a:ext cx="8700424" cy="554259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осени», (зимы, весны, лета) рекомендуется с 3-4 лет.</a:t>
            </a:r>
          </a:p>
          <a:p>
            <a:pPr marL="0" indent="21600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процессе наблюдений природа и ее представители периодически делают детям подарки. Например: осень – это красивые листья, красивые ягоды рябины, шиповника, семена разных растений, зарисовки осеннего дождя и луж, голые веточки. Отдельные яркие моменты педагоги фиксируют с помощью фото. Именно эти материалы собирают в копилку «Подарки осени», последующем зимы, весны, лета.</a:t>
            </a:r>
          </a:p>
          <a:p>
            <a:pPr marL="0" indent="21600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462" y="2992581"/>
            <a:ext cx="3689465" cy="36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7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8" y="307571"/>
            <a:ext cx="8608984" cy="5733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Фризы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 фриз рекомендуется (с 4-5 лет).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 фриз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последовательность из девяти страниц. расположенных в порядке возрастания представленных на них чисел. Каждая страница – это тематический коллаж. Обязательно разместите соответствующую цифру, изображенную в разных шрифтах, разного размера и цвета. Коллаж должен быть максимально декоративным и интересным. Он помещается на стену в группе и постепенно «наращивается». К концу года все девять страниц фриза будут перед глазами детей. Их можно использовать и при работе в других группах и для повторения материала в старшей группе.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3033" y="3701241"/>
            <a:ext cx="4902662" cy="2757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671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268" y="598517"/>
            <a:ext cx="8575733" cy="544284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Буквенный фриз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5-7 лет).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буквенный фриз сделан в виде поезда. Паровозик ведет вагоны с буквами. Первый вагон – это гласные.  У всех букв артикуляция звуков (ротик в произнесении звука). Второй вагон – самые звонкие согласные звуки. Третий вагон – звонкие согласные звуки и четвертый – глухие согласные. Пятый вагон – это непарные согласные звуки. У человечков буква на груди. Они вынимаются и их можно использовать на занятии и в индивидуальной работе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45" b="20033"/>
          <a:stretch/>
        </p:blipFill>
        <p:spPr>
          <a:xfrm>
            <a:off x="5261089" y="3193881"/>
            <a:ext cx="5276850" cy="2601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948" y="2965478"/>
            <a:ext cx="4460470" cy="334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68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451" y="299259"/>
            <a:ext cx="8783551" cy="6367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и домашние животные» с (3-4 лет).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большом листе ватмана в одном углу изобразите деревенский дом с изгородью,  в другом – лес. Дайте детям поднос с большим количеством изображений разных животных. Их задача – наклеить (поселить) домашних животных вблизи дома, а диких – в лесу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«Лес» (с 4-5 лет)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предыдущему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«Солнечная система» (с 6-7 лет)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лист черной бумаги дети приклеивают раскрашенный круг - Солнце. Педагог наносит на лист орбиты планет. Далее дети наклеивают раскрашенные круги – «планеты».</a:t>
            </a:r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270" y="2442643"/>
            <a:ext cx="3699164" cy="2080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253" y="2144695"/>
            <a:ext cx="4538749" cy="2676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46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1781</Words>
  <Application>Microsoft Office PowerPoint</Application>
  <PresentationFormat>Произвольный</PresentationFormat>
  <Paragraphs>118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Используемая литература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User1</cp:lastModifiedBy>
  <cp:revision>14</cp:revision>
  <dcterms:created xsi:type="dcterms:W3CDTF">2022-04-18T10:04:08Z</dcterms:created>
  <dcterms:modified xsi:type="dcterms:W3CDTF">2022-04-20T09:18:59Z</dcterms:modified>
</cp:coreProperties>
</file>