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5" r:id="rId5"/>
    <p:sldId id="261" r:id="rId6"/>
    <p:sldId id="260" r:id="rId7"/>
    <p:sldId id="264" r:id="rId8"/>
    <p:sldId id="257" r:id="rId9"/>
    <p:sldId id="258" r:id="rId10"/>
    <p:sldId id="275" r:id="rId11"/>
    <p:sldId id="266" r:id="rId12"/>
    <p:sldId id="268" r:id="rId13"/>
    <p:sldId id="278" r:id="rId14"/>
    <p:sldId id="269" r:id="rId15"/>
    <p:sldId id="270" r:id="rId16"/>
    <p:sldId id="274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4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72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74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67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8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35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20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88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11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71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4528F-32B2-451D-8D19-C879AEBC468F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AF742-D8C8-4309-BCDC-4862BA7FA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29883"/>
            <a:ext cx="9144000" cy="23876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наглядного моделирования в развитии грамматического строя речи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“</a:t>
            </a:r>
            <a:r>
              <a:rPr lang="ru-RU" sz="3600" dirty="0" smtClean="0"/>
              <a:t>Учите ребёнка каким-нибудь неизвестным ему 5 словам – он будет долго напрасно мучиться, но свяжите двадцать таких слов с картинками, он усвоит их на лету.</a:t>
            </a:r>
            <a:r>
              <a:rPr lang="en-US" sz="3600" dirty="0" smtClean="0"/>
              <a:t>”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                        К.Д. Ушинский.</a:t>
            </a:r>
            <a:br>
              <a:rPr lang="ru-RU" sz="3600" dirty="0" smtClean="0"/>
            </a:br>
            <a:r>
              <a:rPr lang="ru-RU" sz="3600" dirty="0" smtClean="0"/>
              <a:t>                                                 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62005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4752" y="-1061578"/>
            <a:ext cx="9144000" cy="1596137"/>
          </a:xfrm>
        </p:spPr>
        <p:txBody>
          <a:bodyPr>
            <a:normAutofit/>
          </a:bodyPr>
          <a:lstStyle/>
          <a:p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в роде, числе и падеже 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Picture 4" descr="img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407080" y="749450"/>
            <a:ext cx="9144000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097879" y="5599264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Вижу кого,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(что)?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224002"/>
              </p:ext>
            </p:extLst>
          </p:nvPr>
        </p:nvGraphicFramePr>
        <p:xfrm>
          <a:off x="3556127" y="5607777"/>
          <a:ext cx="7032625" cy="576262"/>
        </p:xfrm>
        <a:graphic>
          <a:graphicData uri="http://schemas.openxmlformats.org/drawingml/2006/table">
            <a:tbl>
              <a:tblPr/>
              <a:tblGrid>
                <a:gridCol w="2017713"/>
                <a:gridCol w="2668587"/>
                <a:gridCol w="2346325"/>
              </a:tblGrid>
              <a:tr h="57626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Пою о ком,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(о чем)?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                    Подарю кому,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(чему)?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Дружу с кем,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(с чем)?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95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4752" y="-682753"/>
            <a:ext cx="9144000" cy="1596137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План-схема</a:t>
            </a:r>
            <a:endParaRPr lang="ru-RU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Содержимое 3" descr="ЖИВОТНЫЕ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1524000" y="1051200"/>
            <a:ext cx="9064751" cy="5252064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  <a:headEnd/>
            <a:tailEnd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60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4752" y="-885309"/>
            <a:ext cx="9144000" cy="1596137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прилагательными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4" descr="сканирование0022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1524000" y="1385094"/>
            <a:ext cx="9144000" cy="5101050"/>
          </a:xfr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Содержимое 4" descr="сканирование0022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1524000" y="377952"/>
            <a:ext cx="9144000" cy="6108192"/>
          </a:xfr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Содержимое 4" descr="сканирование0022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1524000" y="377952"/>
            <a:ext cx="9144000" cy="5976811"/>
          </a:xfr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Содержимое 4" descr="сканирование0022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1524000" y="482885"/>
            <a:ext cx="9064752" cy="5871878"/>
          </a:xfr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Содержимое 3" descr="сканирование0020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 rot="16200000">
            <a:off x="3232709" y="-1860123"/>
            <a:ext cx="5709459" cy="10983073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Содержимое 3" descr="сканирование0020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 rot="16200000">
            <a:off x="3265641" y="-1893055"/>
            <a:ext cx="5643600" cy="10983073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8397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975772"/>
            <a:ext cx="9144000" cy="1596137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существительного с числительным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Picture 4" descr="img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524000" y="620365"/>
            <a:ext cx="9144000" cy="607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27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975772"/>
            <a:ext cx="9144000" cy="1596137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родственных слов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5" descr="img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20365"/>
            <a:ext cx="9144000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21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512064"/>
            <a:ext cx="9144000" cy="1596137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Заключение.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267968"/>
            <a:ext cx="9144000" cy="4608576"/>
          </a:xfrm>
        </p:spPr>
        <p:txBody>
          <a:bodyPr>
            <a:normAutofit fontScale="62500" lnSpcReduction="2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использование метода наглядного моделирования  позволяет более целенаправленно развивать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импрессивную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речь детей, обогащать их активный лексикон, закреплять навыки словообразования, формировать и совершенствовать умение использовать в речи различные конструкции предложений, описывать предметы, составлять рассказы. Введение наглядных моделей в процесс обучения содействует закреплению понимания значений частей речи и грамматических категорий, развитию понимания логико-грамматических конструкций и целостности речевого высказывания. Применение данного метода позволяет развивать  у детей следующие умения и навыки:                                                                                                                                                                                                                      - добывать информацию, проводить исследование, делать сравнения, составлять чёткий внутренний план умственных действий, речевого высказывания;                                                                                                                                                                                  - формулировать и высказывать суждения, делать умозаключения;                                                                                                                                         - использование наглядного моделирования оказывает положительное влияние на развитие не только речевых процессов, но и неречевых: внимания, памяти, мышления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47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0" y="5888461"/>
            <a:ext cx="9144000" cy="876809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одготовила воспитатель гр.№4 МБДОУ №49 Иванова Е.В.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19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93179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Наглядное моделирование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воспроизведение существенных свойств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изучаемого объекта, создание его заместителя (модели),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роли которого могут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выступать схемы, чертежи, планы, условные обозначения, стилизованные и силуэтные изображения, пиктограммы, другие предметы и работа с ним.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0304" y="3565462"/>
            <a:ext cx="9144000" cy="1655762"/>
          </a:xfrm>
        </p:spPr>
        <p:txBody>
          <a:bodyPr>
            <a:noAutofit/>
          </a:bodyPr>
          <a:lstStyle/>
          <a:p>
            <a:pPr algn="l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наглядного моделирования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усвоение детьми знаний об особенностях объектов и явлений окружающего мира, их структуре, связях и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отношениях, существующих между ними, а также научить передавать эти знания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формах речевых высказываний.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59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0032" y="3828987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решаемые средствами наглядного моделирования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Учить соотносить предметы, действия, признаки с их словесным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обозначением: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понимать обобщающие слова;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понимать назначение местоимений: личных, притяжательных;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понимать глаголы и прилагательные,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противоположные по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значению;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понимать предлоги и наречия, выражающие пространственные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понимать количественные числительные.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77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1536192" y="968566"/>
            <a:ext cx="9144000" cy="1655762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грамматический строй речи приёмами обогащения словаря и расширения ситуаций общения:</a:t>
            </a:r>
          </a:p>
          <a:p>
            <a:pPr algn="l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развивать умения изменять в речи имена существительные по числам, родам и падежам.</a:t>
            </a:r>
          </a:p>
          <a:p>
            <a:pPr algn="l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развивать умения согласовывать числительные с</a:t>
            </a:r>
          </a:p>
          <a:p>
            <a:pPr algn="l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существительными мужского и женского рода.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3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subTitle" idx="1"/>
          </p:nvPr>
        </p:nvSpPr>
        <p:spPr>
          <a:xfrm>
            <a:off x="1670304" y="480886"/>
            <a:ext cx="9144000" cy="165576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Учить активно употреблять в речи простейшие виды</a:t>
            </a:r>
          </a:p>
          <a:p>
            <a:pPr algn="l"/>
            <a:r>
              <a:rPr lang="ru-RU" sz="1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сложносочинённых и сложноподчинённых предложений:</a:t>
            </a:r>
          </a:p>
          <a:p>
            <a:pPr algn="l"/>
            <a:endParaRPr lang="ru-RU" sz="1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9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умения составлять предложения из нескольких слов по вопросам, демонстрации действия, картинке.</a:t>
            </a:r>
          </a:p>
          <a:p>
            <a:pPr algn="l"/>
            <a:endParaRPr lang="ru-RU" sz="1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Учить усвоению и использованию в речи форм словоизменения и словообразования.</a:t>
            </a:r>
            <a:endParaRPr lang="ru-RU" sz="1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1475232" y="871030"/>
            <a:ext cx="9144000" cy="1655762"/>
          </a:xfrm>
        </p:spPr>
        <p:txBody>
          <a:bodyPr>
            <a:noAutofit/>
          </a:bodyPr>
          <a:lstStyle/>
          <a:p>
            <a:pPr algn="l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Учить строить предложения разной структуры:</a:t>
            </a:r>
          </a:p>
          <a:p>
            <a:pPr algn="l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развивать умения составлять простые предложения,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распространяя их однородными членами;</a:t>
            </a:r>
          </a:p>
          <a:p>
            <a:pPr algn="l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развивать навык анализа простого двусоставного предложения из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2-х-3-х слов (без предлога).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2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38911"/>
            <a:ext cx="9144000" cy="803339"/>
          </a:xfrm>
        </p:spPr>
        <p:txBody>
          <a:bodyPr>
            <a:normAutofit/>
          </a:bodyPr>
          <a:lstStyle/>
          <a:p>
            <a:r>
              <a:rPr lang="ru-RU" sz="4400" b="1" i="1" dirty="0" smtClean="0"/>
              <a:t>Основные виды моделей</a:t>
            </a:r>
            <a:endParaRPr lang="ru-RU" sz="44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6176" y="1584960"/>
            <a:ext cx="9144000" cy="3721608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/>
              <a:t>   </a:t>
            </a:r>
            <a:r>
              <a:rPr lang="ru-RU" sz="2000" dirty="0" smtClean="0"/>
              <a:t>•Пиктограммы</a:t>
            </a:r>
          </a:p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•Силуэты изображения</a:t>
            </a:r>
          </a:p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•Схемы</a:t>
            </a:r>
          </a:p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•Условные обозначения</a:t>
            </a:r>
          </a:p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•</a:t>
            </a:r>
            <a:r>
              <a:rPr lang="ru-RU" sz="2000" dirty="0" err="1" smtClean="0"/>
              <a:t>Мнемодорожки</a:t>
            </a:r>
            <a:endParaRPr lang="ru-RU" sz="2000" dirty="0" smtClean="0"/>
          </a:p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•</a:t>
            </a:r>
            <a:r>
              <a:rPr lang="ru-RU" sz="2000" dirty="0" err="1" smtClean="0"/>
              <a:t>Мнемотаблицы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3651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6778" y="283225"/>
            <a:ext cx="9144000" cy="839915"/>
          </a:xfrm>
        </p:spPr>
        <p:txBody>
          <a:bodyPr>
            <a:normAutofit fontScale="90000"/>
          </a:bodyPr>
          <a:lstStyle/>
          <a:p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Силуэты изображения</a:t>
            </a:r>
            <a:b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Предлоги              Местоимения                 Наречия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Содержимое 3" descr="сканирование001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7437120" y="1645308"/>
            <a:ext cx="4596384" cy="2402435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  <a:headEnd/>
            <a:tailEnd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Содержимое 7" descr="предлоги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42345" y="1645309"/>
            <a:ext cx="3817592" cy="229270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" name="Содержимое 3" descr="сканирование0015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118987" y="4252164"/>
            <a:ext cx="7339583" cy="2438563"/>
          </a:xfrm>
          <a:prstGeom prst="rect">
            <a:avLst/>
          </a:prstGeo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00B050"/>
            </a:gs>
            <a:gs pos="64000">
              <a:schemeClr val="accent1">
                <a:lumMod val="97000"/>
                <a:lumOff val="3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4752" y="-390145"/>
            <a:ext cx="9144000" cy="1596137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Силуэты изображения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сканирование003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60704" y="1205992"/>
            <a:ext cx="9607296" cy="50939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51996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376</Words>
  <Application>Microsoft Office PowerPoint</Application>
  <PresentationFormat>Широкоэкранный</PresentationFormat>
  <Paragraphs>56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Метод наглядного моделирования в развитии грамматического строя речи</vt:lpstr>
      <vt:lpstr>Наглядное моделирование —  это воспроизведение существенных свойств изучаемого объекта, создание его заместителя (модели), в роли которого могут выступать схемы, чертежи, планы, условные обозначения, стилизованные и силуэтные изображения, пиктограммы, другие предметы и работа с ним.</vt:lpstr>
      <vt:lpstr>Задачи, решаемые средствами наглядного моделирования: 1. Учить соотносить предметы, действия, признаки с их словесным обозначением:  • понимать обобщающие слова;  • понимать назначение местоимений: личных, притяжательных;  • понимать глаголы и прилагательные,  противоположные по значению;  • понимать предлоги и наречия, выражающие пространственные  отношения; • понимать количественные числительные.</vt:lpstr>
      <vt:lpstr>Презентация PowerPoint</vt:lpstr>
      <vt:lpstr>Презентация PowerPoint</vt:lpstr>
      <vt:lpstr>Презентация PowerPoint</vt:lpstr>
      <vt:lpstr>Основные виды моделей</vt:lpstr>
      <vt:lpstr>Силуэты изображения Предлоги              Местоимения                 Наречия</vt:lpstr>
      <vt:lpstr>Силуэты изображения Глаголы</vt:lpstr>
      <vt:lpstr> Согласование в роде, числе и падеже </vt:lpstr>
      <vt:lpstr>План-схема</vt:lpstr>
      <vt:lpstr>Работа с прилагательными</vt:lpstr>
      <vt:lpstr>Согласование существительного с числительным</vt:lpstr>
      <vt:lpstr>Образование родственных слов</vt:lpstr>
      <vt:lpstr>Заключение.</vt:lpstr>
      <vt:lpstr>СПАСИБО ЗА ВНИМАНИЕ!                                                                                  Подготовила воспитатель гр.№4 МБДОУ №49 Иванова Е.В.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наглядного моделирования в развитии грамматического строя речи</dc:title>
  <dc:creator>Пользователь Windows</dc:creator>
  <cp:lastModifiedBy>Пользователь Windows</cp:lastModifiedBy>
  <cp:revision>20</cp:revision>
  <dcterms:created xsi:type="dcterms:W3CDTF">2021-04-17T06:49:34Z</dcterms:created>
  <dcterms:modified xsi:type="dcterms:W3CDTF">2021-04-25T14:31:31Z</dcterms:modified>
</cp:coreProperties>
</file>